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57" r:id="rId4"/>
    <p:sldId id="259" r:id="rId5"/>
    <p:sldId id="258" r:id="rId6"/>
    <p:sldId id="269" r:id="rId7"/>
    <p:sldId id="268" r:id="rId8"/>
    <p:sldId id="263" r:id="rId9"/>
    <p:sldId id="262" r:id="rId10"/>
    <p:sldId id="267"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9" d="100"/>
          <a:sy n="49" d="100"/>
        </p:scale>
        <p:origin x="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02/08/2017</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02/08/2017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02/08/2017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02/08/2017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02/08/2017</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02/08/2017</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02/08/2017</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02/08/2017</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02/08/2017</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02/08/2017</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02/08/2017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02/08/2017</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Icarus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4932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connections</a:t>
            </a:r>
            <a:endParaRPr lang="en-US" dirty="0"/>
          </a:p>
        </p:txBody>
      </p:sp>
      <p:sp>
        <p:nvSpPr>
          <p:cNvPr id="3" name="Content Placeholder 2"/>
          <p:cNvSpPr>
            <a:spLocks noGrp="1"/>
          </p:cNvSpPr>
          <p:nvPr>
            <p:ph idx="1"/>
          </p:nvPr>
        </p:nvSpPr>
        <p:spPr/>
        <p:txBody>
          <a:bodyPr>
            <a:normAutofit/>
          </a:bodyPr>
          <a:lstStyle/>
          <a:p>
            <a:pPr marL="742950" indent="-742950">
              <a:buFont typeface="+mj-lt"/>
              <a:buAutoNum type="arabicPeriod" startAt="6"/>
            </a:pPr>
            <a:r>
              <a:rPr lang="en-US" sz="4000" dirty="0" smtClean="0"/>
              <a:t>How does Lewis Morris build upon the Greek myth of Daedalus and Icarus in his poem, “Icarus?” Cite strong and thorough evidence from the text to support your answer. </a:t>
            </a:r>
            <a:endParaRPr lang="en-US" sz="4000" dirty="0"/>
          </a:p>
        </p:txBody>
      </p:sp>
    </p:spTree>
    <p:extLst>
      <p:ext uri="{BB962C8B-B14F-4D97-AF65-F5344CB8AC3E}">
        <p14:creationId xmlns:p14="http://schemas.microsoft.com/office/powerpoint/2010/main" val="1638549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Questions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3055255"/>
              </p:ext>
            </p:extLst>
          </p:nvPr>
        </p:nvGraphicFramePr>
        <p:xfrm>
          <a:off x="1066800" y="2217906"/>
          <a:ext cx="10058400" cy="3929975"/>
        </p:xfrm>
        <a:graphic>
          <a:graphicData uri="http://schemas.openxmlformats.org/drawingml/2006/table">
            <a:tbl>
              <a:tblPr>
                <a:tableStyleId>{5C22544A-7EE6-4342-B048-85BDC9FD1C3A}</a:tableStyleId>
              </a:tblPr>
              <a:tblGrid>
                <a:gridCol w="10058400">
                  <a:extLst>
                    <a:ext uri="{9D8B030D-6E8A-4147-A177-3AD203B41FA5}">
                      <a16:colId xmlns:a16="http://schemas.microsoft.com/office/drawing/2014/main" val="455595791"/>
                    </a:ext>
                  </a:extLst>
                </a:gridCol>
              </a:tblGrid>
              <a:tr h="3929975">
                <a:tc>
                  <a:txBody>
                    <a:bodyPr/>
                    <a:lstStyle/>
                    <a:p>
                      <a:pPr marL="971550" marR="0" lvl="1" indent="-514350" algn="l">
                        <a:lnSpc>
                          <a:spcPct val="107000"/>
                        </a:lnSpc>
                        <a:spcBef>
                          <a:spcPts val="0"/>
                        </a:spcBef>
                        <a:spcAft>
                          <a:spcPts val="0"/>
                        </a:spcAft>
                        <a:buFont typeface="+mj-lt"/>
                        <a:buAutoNum type="arabicPeriod" startAt="7"/>
                      </a:pPr>
                      <a:r>
                        <a:rPr lang="en-US" sz="2800" dirty="0">
                          <a:effectLst/>
                        </a:rPr>
                        <a:t>Based on “Teens and Decision </a:t>
                      </a:r>
                      <a:r>
                        <a:rPr lang="en-US" sz="2800" dirty="0" smtClean="0">
                          <a:effectLst/>
                        </a:rPr>
                        <a:t>Making,” </a:t>
                      </a:r>
                      <a:r>
                        <a:rPr lang="en-US" sz="2800" dirty="0">
                          <a:effectLst/>
                        </a:rPr>
                        <a:t>how does the development of the teenage brain impact teens’ </a:t>
                      </a:r>
                      <a:r>
                        <a:rPr lang="en-US" sz="2800" dirty="0" smtClean="0">
                          <a:effectLst/>
                        </a:rPr>
                        <a:t>decision</a:t>
                      </a:r>
                      <a:r>
                        <a:rPr lang="en-US" sz="2800" baseline="0" dirty="0" smtClean="0">
                          <a:effectLst/>
                        </a:rPr>
                        <a:t> </a:t>
                      </a:r>
                      <a:r>
                        <a:rPr lang="en-US" sz="2800" dirty="0" smtClean="0">
                          <a:effectLst/>
                        </a:rPr>
                        <a:t>making</a:t>
                      </a:r>
                      <a:r>
                        <a:rPr lang="en-US" sz="2800" dirty="0">
                          <a:effectLst/>
                        </a:rPr>
                        <a:t>? Cite strong textual evidence to support your response.</a:t>
                      </a:r>
                    </a:p>
                    <a:p>
                      <a:pPr marL="971550" marR="0" lvl="1" indent="-514350" algn="l">
                        <a:lnSpc>
                          <a:spcPct val="107000"/>
                        </a:lnSpc>
                        <a:spcBef>
                          <a:spcPts val="0"/>
                        </a:spcBef>
                        <a:spcAft>
                          <a:spcPts val="0"/>
                        </a:spcAft>
                        <a:buFont typeface="+mj-lt"/>
                        <a:buAutoNum type="arabicPeriod" startAt="7"/>
                      </a:pPr>
                      <a:r>
                        <a:rPr lang="en-US" sz="2800" dirty="0">
                          <a:effectLst/>
                        </a:rPr>
                        <a:t>How is the concept of inexperience developed throughout the first two chapters of </a:t>
                      </a:r>
                      <a:r>
                        <a:rPr lang="en-US" sz="2800" i="1" dirty="0">
                          <a:effectLst/>
                        </a:rPr>
                        <a:t>Into the Wild</a:t>
                      </a:r>
                      <a:r>
                        <a:rPr lang="en-US" sz="2800" dirty="0">
                          <a:effectLst/>
                        </a:rPr>
                        <a:t>? Cite strong textual evidence to support your response.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248821"/>
                  </a:ext>
                </a:extLst>
              </a:tr>
            </a:tbl>
          </a:graphicData>
        </a:graphic>
      </p:graphicFrame>
    </p:spTree>
    <p:extLst>
      <p:ext uri="{BB962C8B-B14F-4D97-AF65-F5344CB8AC3E}">
        <p14:creationId xmlns:p14="http://schemas.microsoft.com/office/powerpoint/2010/main" val="1089797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8944903"/>
              </p:ext>
            </p:extLst>
          </p:nvPr>
        </p:nvGraphicFramePr>
        <p:xfrm>
          <a:off x="1066800" y="2014195"/>
          <a:ext cx="10058400" cy="4425516"/>
        </p:xfrm>
        <a:graphic>
          <a:graphicData uri="http://schemas.openxmlformats.org/drawingml/2006/table">
            <a:tbl>
              <a:tblPr>
                <a:tableStyleId>{5C22544A-7EE6-4342-B048-85BDC9FD1C3A}</a:tableStyleId>
              </a:tblPr>
              <a:tblGrid>
                <a:gridCol w="10058400">
                  <a:extLst>
                    <a:ext uri="{9D8B030D-6E8A-4147-A177-3AD203B41FA5}">
                      <a16:colId xmlns:a16="http://schemas.microsoft.com/office/drawing/2014/main" val="1154631135"/>
                    </a:ext>
                  </a:extLst>
                </a:gridCol>
              </a:tblGrid>
              <a:tr h="4425516">
                <a:tc>
                  <a:txBody>
                    <a:bodyPr/>
                    <a:lstStyle/>
                    <a:p>
                      <a:pPr marL="457200" marR="0" lvl="1" indent="0" algn="l">
                        <a:lnSpc>
                          <a:spcPct val="107000"/>
                        </a:lnSpc>
                        <a:spcBef>
                          <a:spcPts val="0"/>
                        </a:spcBef>
                        <a:spcAft>
                          <a:spcPts val="0"/>
                        </a:spcAft>
                        <a:buFont typeface="Courier New" panose="02070309020205020404" pitchFamily="49" charset="0"/>
                        <a:buNone/>
                      </a:pPr>
                      <a:r>
                        <a:rPr lang="en-US" sz="4800" dirty="0">
                          <a:effectLst/>
                        </a:rPr>
                        <a:t>Write three paragraphs exploring how the myth, poem, and article relate to the risk-taking behaviors in </a:t>
                      </a:r>
                      <a:r>
                        <a:rPr lang="en-US" sz="4800" i="1" dirty="0">
                          <a:effectLst/>
                        </a:rPr>
                        <a:t>Into the Wild.</a:t>
                      </a:r>
                      <a:endParaRPr lang="en-US" sz="4800" i="1"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821396618"/>
                  </a:ext>
                </a:extLst>
              </a:tr>
            </a:tbl>
          </a:graphicData>
        </a:graphic>
      </p:graphicFrame>
    </p:spTree>
    <p:extLst>
      <p:ext uri="{BB962C8B-B14F-4D97-AF65-F5344CB8AC3E}">
        <p14:creationId xmlns:p14="http://schemas.microsoft.com/office/powerpoint/2010/main" val="63368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Would Chris </a:t>
            </a:r>
            <a:r>
              <a:rPr lang="en-US" sz="4000" dirty="0" smtClean="0"/>
              <a:t>McCandless’ </a:t>
            </a:r>
            <a:r>
              <a:rPr lang="en-US" sz="4000" dirty="0"/>
              <a:t>journey have turned out differently if he were older? Use evidence from the texts to support your position.</a:t>
            </a:r>
            <a:endParaRPr lang="en-US" sz="4000" dirty="0"/>
          </a:p>
        </p:txBody>
      </p:sp>
    </p:spTree>
    <p:extLst>
      <p:ext uri="{BB962C8B-B14F-4D97-AF65-F5344CB8AC3E}">
        <p14:creationId xmlns:p14="http://schemas.microsoft.com/office/powerpoint/2010/main" val="1694182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Would you participate in these risky behaviors?</a:t>
            </a:r>
            <a:endParaRPr lang="en-US" dirty="0"/>
          </a:p>
        </p:txBody>
      </p:sp>
      <p:sp>
        <p:nvSpPr>
          <p:cNvPr id="3" name="Content Placeholder 2"/>
          <p:cNvSpPr>
            <a:spLocks noGrp="1"/>
          </p:cNvSpPr>
          <p:nvPr>
            <p:ph idx="1"/>
          </p:nvPr>
        </p:nvSpPr>
        <p:spPr/>
        <p:txBody>
          <a:bodyPr/>
          <a:lstStyle/>
          <a:p>
            <a:r>
              <a:rPr lang="en-US" sz="2800" dirty="0" smtClean="0"/>
              <a:t>Bungee jumping</a:t>
            </a:r>
          </a:p>
          <a:p>
            <a:r>
              <a:rPr lang="en-US" sz="2800" dirty="0" smtClean="0"/>
              <a:t>Sky diving</a:t>
            </a:r>
          </a:p>
          <a:p>
            <a:r>
              <a:rPr lang="en-US" sz="2800" dirty="0" smtClean="0"/>
              <a:t>Taking a road trip across the country by yourself</a:t>
            </a:r>
          </a:p>
          <a:p>
            <a:r>
              <a:rPr lang="en-US" sz="2800" dirty="0" smtClean="0"/>
              <a:t>Hitchhiking</a:t>
            </a:r>
          </a:p>
          <a:p>
            <a:r>
              <a:rPr lang="en-US" sz="2800" dirty="0" smtClean="0"/>
              <a:t>Tight rope walking</a:t>
            </a:r>
          </a:p>
          <a:p>
            <a:r>
              <a:rPr lang="en-US" sz="2800" dirty="0"/>
              <a:t>Giving a speech in front of the whole school</a:t>
            </a:r>
          </a:p>
          <a:p>
            <a:r>
              <a:rPr lang="en-US" sz="2800" dirty="0"/>
              <a:t>Asking your crush out on a date</a:t>
            </a:r>
          </a:p>
          <a:p>
            <a:pPr marL="0" indent="0">
              <a:buNone/>
            </a:pPr>
            <a:endParaRPr lang="en-US" dirty="0" smtClean="0"/>
          </a:p>
        </p:txBody>
      </p:sp>
    </p:spTree>
    <p:extLst>
      <p:ext uri="{BB962C8B-B14F-4D97-AF65-F5344CB8AC3E}">
        <p14:creationId xmlns:p14="http://schemas.microsoft.com/office/powerpoint/2010/main" val="294921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3" name="Content Placeholder 2"/>
          <p:cNvSpPr>
            <a:spLocks noGrp="1"/>
          </p:cNvSpPr>
          <p:nvPr>
            <p:ph idx="1"/>
          </p:nvPr>
        </p:nvSpPr>
        <p:spPr/>
        <p:txBody>
          <a:bodyPr/>
          <a:lstStyle/>
          <a:p>
            <a:r>
              <a:rPr lang="en-US" sz="2800" dirty="0" smtClean="0"/>
              <a:t>Essential Question:</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44315453"/>
              </p:ext>
            </p:extLst>
          </p:nvPr>
        </p:nvGraphicFramePr>
        <p:xfrm>
          <a:off x="1066800" y="2730137"/>
          <a:ext cx="10058400" cy="3048000"/>
        </p:xfrm>
        <a:graphic>
          <a:graphicData uri="http://schemas.openxmlformats.org/drawingml/2006/table">
            <a:tbl>
              <a:tblPr>
                <a:tableStyleId>{5C22544A-7EE6-4342-B048-85BDC9FD1C3A}</a:tableStyleId>
              </a:tblPr>
              <a:tblGrid>
                <a:gridCol w="10058400">
                  <a:extLst>
                    <a:ext uri="{9D8B030D-6E8A-4147-A177-3AD203B41FA5}">
                      <a16:colId xmlns:a16="http://schemas.microsoft.com/office/drawing/2014/main" val="3105905262"/>
                    </a:ext>
                  </a:extLst>
                </a:gridCol>
              </a:tblGrid>
              <a:tr h="2416629">
                <a:tc>
                  <a:txBody>
                    <a:bodyPr/>
                    <a:lstStyle/>
                    <a:p>
                      <a:pPr marL="0" marR="0" algn="l">
                        <a:spcBef>
                          <a:spcPts val="0"/>
                        </a:spcBef>
                        <a:spcAft>
                          <a:spcPts val="0"/>
                        </a:spcAft>
                      </a:pPr>
                      <a:r>
                        <a:rPr lang="en-US" sz="4000" dirty="0">
                          <a:effectLst/>
                        </a:rPr>
                        <a:t>How does Lewis </a:t>
                      </a:r>
                      <a:r>
                        <a:rPr lang="en-US" sz="4000" dirty="0" smtClean="0">
                          <a:effectLst/>
                        </a:rPr>
                        <a:t>Morris </a:t>
                      </a:r>
                      <a:r>
                        <a:rPr lang="en-US" sz="4000" dirty="0">
                          <a:effectLst/>
                        </a:rPr>
                        <a:t>build upon the Greek myth of Daedalus and Icarus in his poem, “Icarus”?  Cite strong and thorough evidence from the text to support your answer. </a:t>
                      </a:r>
                      <a:endParaRPr lang="en-US" sz="4000" dirty="0">
                        <a:solidFill>
                          <a:srgbClr val="000000"/>
                        </a:solidFill>
                        <a:effectLst/>
                        <a:latin typeface="Segoe UI" panose="020B0502040204020203" pitchFamily="34" charset="0"/>
                        <a:ea typeface="Times New Roman" panose="02020603050405020304" pitchFamily="18" charset="0"/>
                        <a:cs typeface="Arial" panose="020B0604020202020204" pitchFamily="34" charset="0"/>
                      </a:endParaRPr>
                    </a:p>
                  </a:txBody>
                  <a:tcPr marL="114300" marR="114300" marT="0" marB="0"/>
                </a:tc>
                <a:extLst>
                  <a:ext uri="{0D108BD9-81ED-4DB2-BD59-A6C34878D82A}">
                    <a16:rowId xmlns:a16="http://schemas.microsoft.com/office/drawing/2014/main" val="2679511640"/>
                  </a:ext>
                </a:extLst>
              </a:tr>
            </a:tbl>
          </a:graphicData>
        </a:graphic>
      </p:graphicFrame>
    </p:spTree>
    <p:extLst>
      <p:ext uri="{BB962C8B-B14F-4D97-AF65-F5344CB8AC3E}">
        <p14:creationId xmlns:p14="http://schemas.microsoft.com/office/powerpoint/2010/main" val="1275680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an inference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4310021"/>
              </p:ext>
            </p:extLst>
          </p:nvPr>
        </p:nvGraphicFramePr>
        <p:xfrm>
          <a:off x="1066800" y="2142309"/>
          <a:ext cx="10058400" cy="4036422"/>
        </p:xfrm>
        <a:graphic>
          <a:graphicData uri="http://schemas.openxmlformats.org/drawingml/2006/table">
            <a:tbl>
              <a:tblPr>
                <a:tableStyleId>{5C22544A-7EE6-4342-B048-85BDC9FD1C3A}</a:tableStyleId>
              </a:tblPr>
              <a:tblGrid>
                <a:gridCol w="10058400">
                  <a:extLst>
                    <a:ext uri="{9D8B030D-6E8A-4147-A177-3AD203B41FA5}">
                      <a16:colId xmlns:a16="http://schemas.microsoft.com/office/drawing/2014/main" val="2294421504"/>
                    </a:ext>
                  </a:extLst>
                </a:gridCol>
              </a:tblGrid>
              <a:tr h="4036422">
                <a:tc>
                  <a:txBody>
                    <a:bodyPr/>
                    <a:lstStyle/>
                    <a:p>
                      <a:pPr marL="0" marR="0" algn="l">
                        <a:spcBef>
                          <a:spcPts val="0"/>
                        </a:spcBef>
                        <a:spcAft>
                          <a:spcPts val="0"/>
                        </a:spcAft>
                        <a:tabLst>
                          <a:tab pos="1828800" algn="l"/>
                        </a:tabLst>
                      </a:pPr>
                      <a:r>
                        <a:rPr lang="en-US" sz="3200" dirty="0">
                          <a:effectLst/>
                        </a:rPr>
                        <a:t>“His son, Icarus, stood next to him, and, not realizing that he was handling things that would endanger him, caught laughingly at the down that blew in the passing breeze…”</a:t>
                      </a:r>
                      <a:endParaRPr lang="en-US" sz="3200" dirty="0">
                        <a:solidFill>
                          <a:srgbClr val="000000"/>
                        </a:solidFill>
                        <a:effectLst/>
                        <a:latin typeface="Segoe UI" panose="020B0502040204020203" pitchFamily="34" charset="0"/>
                        <a:ea typeface="Times New Roman" panose="02020603050405020304" pitchFamily="18" charset="0"/>
                        <a:cs typeface="Arial" panose="020B0604020202020204" pitchFamily="34" charset="0"/>
                      </a:endParaRPr>
                    </a:p>
                  </a:txBody>
                  <a:tcPr marL="114300" marR="114300" marT="0" marB="0"/>
                </a:tc>
                <a:extLst>
                  <a:ext uri="{0D108BD9-81ED-4DB2-BD59-A6C34878D82A}">
                    <a16:rowId xmlns:a16="http://schemas.microsoft.com/office/drawing/2014/main" val="4216757331"/>
                  </a:ext>
                </a:extLst>
              </a:tr>
            </a:tbl>
          </a:graphicData>
        </a:graphic>
      </p:graphicFrame>
    </p:spTree>
    <p:extLst>
      <p:ext uri="{BB962C8B-B14F-4D97-AF65-F5344CB8AC3E}">
        <p14:creationId xmlns:p14="http://schemas.microsoft.com/office/powerpoint/2010/main" val="1338828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in Reading Response</a:t>
            </a:r>
            <a:endParaRPr lang="en-US" dirty="0"/>
          </a:p>
        </p:txBody>
      </p:sp>
      <p:sp>
        <p:nvSpPr>
          <p:cNvPr id="3" name="Content Placeholder 2"/>
          <p:cNvSpPr>
            <a:spLocks noGrp="1"/>
          </p:cNvSpPr>
          <p:nvPr>
            <p:ph idx="1"/>
          </p:nvPr>
        </p:nvSpPr>
        <p:spPr/>
        <p:txBody>
          <a:bodyPr>
            <a:noAutofit/>
          </a:bodyPr>
          <a:lstStyle/>
          <a:p>
            <a:pPr marL="788670" lvl="1" indent="-514350">
              <a:buFont typeface="+mj-lt"/>
              <a:buAutoNum type="arabicPeriod"/>
            </a:pPr>
            <a:r>
              <a:rPr lang="en-US" sz="3200" dirty="0"/>
              <a:t>How does Icarus participate in risk-taking behaviors?</a:t>
            </a:r>
          </a:p>
          <a:p>
            <a:pPr marL="788670" lvl="1" indent="-514350">
              <a:buFont typeface="+mj-lt"/>
              <a:buAutoNum type="arabicPeriod"/>
            </a:pPr>
            <a:r>
              <a:rPr lang="en-US" sz="3200" dirty="0"/>
              <a:t>Why does Icarus participate in risk-taking behaviors?</a:t>
            </a:r>
          </a:p>
          <a:p>
            <a:pPr marL="788670" lvl="1" indent="-514350">
              <a:buFont typeface="+mj-lt"/>
              <a:buAutoNum type="arabicPeriod"/>
            </a:pPr>
            <a:r>
              <a:rPr lang="en-US" sz="3200" dirty="0"/>
              <a:t>How might the myth of Icarus take on a deeper meaning when placed in the present? Cite strong evidence from </a:t>
            </a:r>
            <a:r>
              <a:rPr lang="en-US" sz="3200" smtClean="0"/>
              <a:t>the text </a:t>
            </a:r>
            <a:r>
              <a:rPr lang="en-US" sz="3200" dirty="0"/>
              <a:t>to support your response. </a:t>
            </a:r>
          </a:p>
        </p:txBody>
      </p:sp>
    </p:spTree>
    <p:extLst>
      <p:ext uri="{BB962C8B-B14F-4D97-AF65-F5344CB8AC3E}">
        <p14:creationId xmlns:p14="http://schemas.microsoft.com/office/powerpoint/2010/main" val="2050148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2</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1460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 Have you ever acted impulsively? If yes, give an example.</a:t>
            </a:r>
          </a:p>
          <a:p>
            <a:pPr marL="0" indent="0">
              <a:buNone/>
            </a:pPr>
            <a:r>
              <a:rPr lang="en-US" sz="4000" dirty="0" smtClean="0"/>
              <a:t>B) Does age affect a person’s decision-making skills?</a:t>
            </a:r>
            <a:endParaRPr lang="en-US" sz="4000" dirty="0"/>
          </a:p>
        </p:txBody>
      </p:sp>
    </p:spTree>
    <p:extLst>
      <p:ext uri="{BB962C8B-B14F-4D97-AF65-F5344CB8AC3E}">
        <p14:creationId xmlns:p14="http://schemas.microsoft.com/office/powerpoint/2010/main" val="255499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6211"/>
            <a:ext cx="10058400" cy="1371600"/>
          </a:xfrm>
        </p:spPr>
        <p:txBody>
          <a:bodyPr/>
          <a:lstStyle/>
          <a:p>
            <a:r>
              <a:rPr lang="en-US" u="sng" dirty="0" smtClean="0"/>
              <a:t>Allusion</a:t>
            </a:r>
            <a:endParaRPr lang="en-US" u="sng" dirty="0"/>
          </a:p>
        </p:txBody>
      </p:sp>
      <p:sp>
        <p:nvSpPr>
          <p:cNvPr id="3" name="Content Placeholder 2"/>
          <p:cNvSpPr>
            <a:spLocks noGrp="1"/>
          </p:cNvSpPr>
          <p:nvPr>
            <p:ph idx="1"/>
          </p:nvPr>
        </p:nvSpPr>
        <p:spPr>
          <a:xfrm>
            <a:off x="389106" y="1186774"/>
            <a:ext cx="11381362" cy="5272392"/>
          </a:xfrm>
        </p:spPr>
        <p:txBody>
          <a:bodyPr>
            <a:normAutofit/>
          </a:bodyPr>
          <a:lstStyle/>
          <a:p>
            <a:r>
              <a:rPr lang="en-US" sz="2200" dirty="0" smtClean="0"/>
              <a:t>Definition: A literary </a:t>
            </a:r>
            <a:r>
              <a:rPr lang="en-US" sz="2200" dirty="0"/>
              <a:t>device used to reference another object outside of the work of literature. </a:t>
            </a:r>
            <a:endParaRPr lang="en-US" sz="2200" dirty="0" smtClean="0"/>
          </a:p>
          <a:p>
            <a:r>
              <a:rPr lang="en-US" sz="2200" dirty="0" smtClean="0"/>
              <a:t>More: The </a:t>
            </a:r>
            <a:r>
              <a:rPr lang="en-US" sz="2200" dirty="0"/>
              <a:t>object can be a real or fictional person, event, quote, or other work of artistic expression. Allusions can be shorthand for adding emotion or significance to a passage by drawing on the reader’s prior associations with the object</a:t>
            </a:r>
            <a:r>
              <a:rPr lang="en-US" sz="2200" dirty="0" smtClean="0"/>
              <a:t>.</a:t>
            </a:r>
          </a:p>
          <a:p>
            <a:r>
              <a:rPr lang="en-US" sz="2200" dirty="0" smtClean="0"/>
              <a:t>Example 1: </a:t>
            </a:r>
            <a:r>
              <a:rPr lang="en-US" sz="2200" b="1" dirty="0"/>
              <a:t>Big Brother</a:t>
            </a:r>
            <a:r>
              <a:rPr lang="en-US" sz="2200" dirty="0"/>
              <a:t>: Now a reality television show in countries across the world, the term Big Brother comes from George Orwell’s dystopian novel </a:t>
            </a:r>
            <a:r>
              <a:rPr lang="en-US" sz="2200" i="1" dirty="0"/>
              <a:t>1984</a:t>
            </a:r>
            <a:r>
              <a:rPr lang="en-US" sz="2200" dirty="0"/>
              <a:t> (he, in turn, may have taken the phrase from a WWII-era billboard). Whereas it once just described a familial relation, “Big Brother” is now shorthand for referring to mass surveillance and abuse of government power</a:t>
            </a:r>
            <a:r>
              <a:rPr lang="en-US" sz="2200" dirty="0" smtClean="0"/>
              <a:t>.</a:t>
            </a:r>
          </a:p>
          <a:p>
            <a:r>
              <a:rPr lang="en-US" sz="2200" dirty="0" smtClean="0"/>
              <a:t>Example 2; </a:t>
            </a:r>
            <a:r>
              <a:rPr lang="en-US" sz="2200" b="1" dirty="0" smtClean="0"/>
              <a:t>Watergate</a:t>
            </a:r>
            <a:r>
              <a:rPr lang="en-US" sz="2200" dirty="0"/>
              <a:t>: The 1972 scandal at the Watergate Hotel in Washington, D.C. led to the resignation of President Richard Nixon. Since the event, the suffix –gate has been added to many dozens of names to refer to scandals</a:t>
            </a:r>
            <a:r>
              <a:rPr lang="en-US" sz="2200" dirty="0" smtClean="0"/>
              <a:t>.</a:t>
            </a:r>
          </a:p>
          <a:p>
            <a:pPr lvl="1"/>
            <a:r>
              <a:rPr lang="en-US" sz="2200" dirty="0" smtClean="0"/>
              <a:t>Can you think of a scandal that has had the “gate” suffix added to it?</a:t>
            </a:r>
            <a:endParaRPr lang="en-US" sz="2200" dirty="0"/>
          </a:p>
          <a:p>
            <a:endParaRPr lang="en-US" sz="2200" dirty="0"/>
          </a:p>
        </p:txBody>
      </p:sp>
    </p:spTree>
    <p:extLst>
      <p:ext uri="{BB962C8B-B14F-4D97-AF65-F5344CB8AC3E}">
        <p14:creationId xmlns:p14="http://schemas.microsoft.com/office/powerpoint/2010/main" val="157740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“Icarus” – Reading Response Questions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2116931"/>
              </p:ext>
            </p:extLst>
          </p:nvPr>
        </p:nvGraphicFramePr>
        <p:xfrm>
          <a:off x="1066800" y="2159539"/>
          <a:ext cx="10058400" cy="4105073"/>
        </p:xfrm>
        <a:graphic>
          <a:graphicData uri="http://schemas.openxmlformats.org/drawingml/2006/table">
            <a:tbl>
              <a:tblPr>
                <a:tableStyleId>{5C22544A-7EE6-4342-B048-85BDC9FD1C3A}</a:tableStyleId>
              </a:tblPr>
              <a:tblGrid>
                <a:gridCol w="10058400">
                  <a:extLst>
                    <a:ext uri="{9D8B030D-6E8A-4147-A177-3AD203B41FA5}">
                      <a16:colId xmlns:a16="http://schemas.microsoft.com/office/drawing/2014/main" val="603177264"/>
                    </a:ext>
                  </a:extLst>
                </a:gridCol>
              </a:tblGrid>
              <a:tr h="4105073">
                <a:tc>
                  <a:txBody>
                    <a:bodyPr/>
                    <a:lstStyle/>
                    <a:p>
                      <a:pPr marL="971550" marR="0" lvl="1" indent="-514350" algn="l">
                        <a:lnSpc>
                          <a:spcPct val="107000"/>
                        </a:lnSpc>
                        <a:spcBef>
                          <a:spcPts val="0"/>
                        </a:spcBef>
                        <a:spcAft>
                          <a:spcPts val="0"/>
                        </a:spcAft>
                        <a:buFont typeface="+mj-lt"/>
                        <a:buAutoNum type="arabicPeriod" startAt="4"/>
                      </a:pPr>
                      <a:r>
                        <a:rPr lang="en-US" sz="3200" dirty="0" smtClean="0">
                          <a:effectLst/>
                        </a:rPr>
                        <a:t>How </a:t>
                      </a:r>
                      <a:r>
                        <a:rPr lang="en-US" sz="3200" dirty="0">
                          <a:effectLst/>
                        </a:rPr>
                        <a:t>does </a:t>
                      </a:r>
                      <a:r>
                        <a:rPr lang="en-US" sz="3200" dirty="0" smtClean="0">
                          <a:effectLst/>
                        </a:rPr>
                        <a:t>Morris </a:t>
                      </a:r>
                      <a:r>
                        <a:rPr lang="en-US" sz="3200" dirty="0">
                          <a:effectLst/>
                        </a:rPr>
                        <a:t>treat the theme of risk </a:t>
                      </a:r>
                      <a:r>
                        <a:rPr lang="en-US" sz="3200" dirty="0" smtClean="0">
                          <a:effectLst/>
                        </a:rPr>
                        <a:t>    taking </a:t>
                      </a:r>
                      <a:r>
                        <a:rPr lang="en-US" sz="3200" dirty="0">
                          <a:effectLst/>
                        </a:rPr>
                        <a:t>similarly to Ovid? Cite strong textual evidence to support your response</a:t>
                      </a:r>
                      <a:r>
                        <a:rPr lang="en-US" sz="3200" dirty="0" smtClean="0">
                          <a:effectLst/>
                        </a:rPr>
                        <a:t>.</a:t>
                      </a:r>
                    </a:p>
                    <a:p>
                      <a:pPr marL="971550" marR="0" lvl="1" indent="-514350" algn="l">
                        <a:lnSpc>
                          <a:spcPct val="107000"/>
                        </a:lnSpc>
                        <a:spcBef>
                          <a:spcPts val="0"/>
                        </a:spcBef>
                        <a:spcAft>
                          <a:spcPts val="0"/>
                        </a:spcAft>
                        <a:buFont typeface="+mj-lt"/>
                        <a:buAutoNum type="arabicPeriod" startAt="4"/>
                      </a:pPr>
                      <a:r>
                        <a:rPr lang="en-US" sz="3200" dirty="0" smtClean="0">
                          <a:effectLst/>
                        </a:rPr>
                        <a:t>What </a:t>
                      </a:r>
                      <a:r>
                        <a:rPr lang="en-US" sz="3200" dirty="0">
                          <a:effectLst/>
                        </a:rPr>
                        <a:t>is the difference between Icarus’s demise in </a:t>
                      </a:r>
                      <a:r>
                        <a:rPr lang="en-US" sz="3200" dirty="0" smtClean="0">
                          <a:effectLst/>
                        </a:rPr>
                        <a:t>Morris’s </a:t>
                      </a:r>
                      <a:r>
                        <a:rPr lang="en-US" sz="3200" dirty="0">
                          <a:effectLst/>
                        </a:rPr>
                        <a:t>poem than his demise in Ovid’s </a:t>
                      </a:r>
                      <a:r>
                        <a:rPr lang="en-US" sz="3200" dirty="0" smtClean="0">
                          <a:effectLst/>
                        </a:rPr>
                        <a:t>myth? </a:t>
                      </a:r>
                      <a:r>
                        <a:rPr lang="en-US" sz="3200" dirty="0">
                          <a:effectLst/>
                        </a:rPr>
                        <a:t>Cite strong textual evidence to support your response.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372384981"/>
                  </a:ext>
                </a:extLst>
              </a:tr>
            </a:tbl>
          </a:graphicData>
        </a:graphic>
      </p:graphicFrame>
    </p:spTree>
    <p:extLst>
      <p:ext uri="{BB962C8B-B14F-4D97-AF65-F5344CB8AC3E}">
        <p14:creationId xmlns:p14="http://schemas.microsoft.com/office/powerpoint/2010/main" val="1301807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424</TotalTime>
  <Words>487</Words>
  <Application>Microsoft Office PowerPoint</Application>
  <PresentationFormat>Widescreen</PresentationFormat>
  <Paragraphs>40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Courier New</vt:lpstr>
      <vt:lpstr>Segoe UI</vt:lpstr>
      <vt:lpstr>Times New Roman</vt:lpstr>
      <vt:lpstr>Savon</vt:lpstr>
      <vt:lpstr>Icarus</vt:lpstr>
      <vt:lpstr>Would you participate in these risky behaviors?</vt:lpstr>
      <vt:lpstr>Day 1</vt:lpstr>
      <vt:lpstr>Make an inference</vt:lpstr>
      <vt:lpstr>Answer in Reading Response</vt:lpstr>
      <vt:lpstr>Day 2</vt:lpstr>
      <vt:lpstr>Bell Ringer</vt:lpstr>
      <vt:lpstr>Allusion</vt:lpstr>
      <vt:lpstr>“Icarus” – Reading Response Questions</vt:lpstr>
      <vt:lpstr>Making connections</vt:lpstr>
      <vt:lpstr>Decision Making Questions</vt:lpstr>
      <vt:lpstr>Assignment</vt:lpstr>
      <vt:lpstr>Exit Slip</vt:lpstr>
    </vt:vector>
  </TitlesOfParts>
  <Company>Duval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Icarus</dc:title>
  <dc:creator>Sarpy, Abby M.</dc:creator>
  <cp:lastModifiedBy>Sarpy, Abby M.</cp:lastModifiedBy>
  <cp:revision>10</cp:revision>
  <dcterms:created xsi:type="dcterms:W3CDTF">2017-02-07T11:58:47Z</dcterms:created>
  <dcterms:modified xsi:type="dcterms:W3CDTF">2017-02-08T17:23:37Z</dcterms:modified>
</cp:coreProperties>
</file>